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59" r:id="rId5"/>
    <p:sldMasterId id="2147484169" r:id="rId6"/>
    <p:sldMasterId id="2147484185" r:id="rId7"/>
  </p:sldMasterIdLst>
  <p:notesMasterIdLst>
    <p:notesMasterId r:id="rId13"/>
  </p:notesMasterIdLst>
  <p:handoutMasterIdLst>
    <p:handoutMasterId r:id="rId14"/>
  </p:handoutMasterIdLst>
  <p:sldIdLst>
    <p:sldId id="400" r:id="rId8"/>
    <p:sldId id="406" r:id="rId9"/>
    <p:sldId id="422" r:id="rId10"/>
    <p:sldId id="423" r:id="rId11"/>
    <p:sldId id="407" r:id="rId12"/>
  </p:sldIdLst>
  <p:sldSz cx="16256000" cy="9144000"/>
  <p:notesSz cx="6858000" cy="9144000"/>
  <p:defaultTextStyle>
    <a:defPPr>
      <a:defRPr lang="en-US"/>
    </a:defPPr>
    <a:lvl1pPr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7893" indent="-150783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374" indent="-303154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6857" indent="-455525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337" indent="-607893" algn="l" defTabSz="1217374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555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668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776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887" algn="l" defTabSz="457112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Paroff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3" autoAdjust="0"/>
    <p:restoredTop sz="93503" autoAdjust="0"/>
  </p:normalViewPr>
  <p:slideViewPr>
    <p:cSldViewPr snapToGrid="0">
      <p:cViewPr varScale="1">
        <p:scale>
          <a:sx n="59" d="100"/>
          <a:sy n="59" d="100"/>
        </p:scale>
        <p:origin x="-120" y="-1016"/>
      </p:cViewPr>
      <p:guideLst>
        <p:guide orient="horz" pos="894"/>
        <p:guide pos="9120"/>
      </p:guideLst>
    </p:cSldViewPr>
  </p:slideViewPr>
  <p:outlineViewPr>
    <p:cViewPr>
      <p:scale>
        <a:sx n="33" d="100"/>
        <a:sy n="33" d="100"/>
      </p:scale>
      <p:origin x="0" y="-187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30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3/12/17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374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21" indent="-1396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477" indent="-1523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812" indent="-195224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8992" indent="-152370" algn="l" defTabSz="1217374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207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649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091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532" algn="l" defTabSz="1218882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1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845" y="829374"/>
            <a:ext cx="5563813" cy="550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9" y="1073182"/>
            <a:ext cx="10853664" cy="479639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3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7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77336" y="1855614"/>
            <a:ext cx="14897806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77336" y="1855614"/>
            <a:ext cx="14897806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6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3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40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6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7" y="1458949"/>
            <a:ext cx="14454853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4" y="1458949"/>
            <a:ext cx="11624618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7" y="3395745"/>
            <a:ext cx="14454853" cy="450069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121104" y="1458948"/>
            <a:ext cx="11624618" cy="1817231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t" anchorCtr="0" compatLnSpc="1">
            <a:prstTxWarp prst="textNoShape">
              <a:avLst/>
            </a:prstTxWarp>
          </a:bodyPr>
          <a:lstStyle/>
          <a:p>
            <a:pPr algn="l" defTabSz="101563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9" y="1458948"/>
            <a:ext cx="11214667" cy="1817231"/>
          </a:xfrm>
        </p:spPr>
        <p:txBody>
          <a:bodyPr anchor="t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3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42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6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2951292" y="609602"/>
            <a:ext cx="2624667" cy="1806222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77334" y="4065330"/>
            <a:ext cx="14898624" cy="3831113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7" tIns="45720" rIns="91437" bIns="45720">
            <a:noAutofit/>
          </a:bodyPr>
          <a:lstStyle>
            <a:lvl1pPr marL="0" marR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2041729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5138879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7" y="1370390"/>
            <a:ext cx="11730044" cy="518368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3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5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089" y="1970554"/>
            <a:ext cx="10853664" cy="30016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576952" y="6930804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576952" y="7885617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 baseline="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7"/>
            <a:ext cx="14898624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77337" y="1855611"/>
            <a:ext cx="8646583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9849559" y="1855611"/>
            <a:ext cx="5729111" cy="621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4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3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41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5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8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7" y="609606"/>
            <a:ext cx="8646828" cy="6771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122684" y="0"/>
            <a:ext cx="6133316" cy="91440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endParaRPr lang="en-US" sz="2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329333" y="1855615"/>
            <a:ext cx="5729111" cy="5346348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7" y="609606"/>
            <a:ext cx="8646828" cy="67710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6" y="1856207"/>
            <a:ext cx="8646830" cy="5345953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0122684" y="0"/>
            <a:ext cx="6133316" cy="91440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endParaRPr lang="en-US" sz="27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1909782" y="609602"/>
            <a:ext cx="2578194" cy="2405944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0357556" y="3410659"/>
            <a:ext cx="5644444" cy="4995333"/>
          </a:xfrm>
        </p:spPr>
        <p:txBody>
          <a:bodyPr/>
          <a:lstStyle>
            <a:lvl1pPr marL="0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1pPr>
            <a:lvl2pPr marL="308929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2pPr>
            <a:lvl3pPr marL="609393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3pPr>
            <a:lvl4pPr marL="840034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4pPr>
            <a:lvl5pPr marL="1068555" indent="0" algn="ctr">
              <a:buFontTx/>
              <a:buNone/>
              <a:defRPr sz="53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77334" y="1856207"/>
            <a:ext cx="14898624" cy="534595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089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60939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4002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685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121108" y="2315963"/>
            <a:ext cx="14454853" cy="5580480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91436" tIns="45720" rIns="91436" bIns="45720">
            <a:noAutofit/>
          </a:bodyPr>
          <a:lstStyle>
            <a:lvl1pPr marL="0" marR="0" indent="0" algn="l" defTabSz="1219071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219071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69180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121108" y="1458950"/>
            <a:ext cx="14454853" cy="7467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l" defTabSz="1015625"/>
            <a:r>
              <a:rPr lang="en-US" sz="28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31056" y="1569862"/>
            <a:ext cx="13931194" cy="537987"/>
          </a:xfrm>
        </p:spPr>
        <p:txBody>
          <a:bodyPr anchor="ctr" anchorCtr="0"/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1pPr>
            <a:lvl2pPr marL="308929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2pPr>
            <a:lvl3pPr marL="609393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3pPr>
            <a:lvl4pPr marL="840034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4pPr>
            <a:lvl5pPr marL="1068555" indent="0">
              <a:buFontTx/>
              <a:buNone/>
              <a:defRPr sz="28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5138879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277" y="2340220"/>
            <a:ext cx="11730044" cy="324402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69322" y="8031216"/>
            <a:ext cx="1579171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5" rIns="101595" bIns="50795" numCol="1" rtlCol="0" anchor="ctr" anchorCtr="0" compatLnSpc="1">
            <a:prstTxWarp prst="textNoShape">
              <a:avLst/>
            </a:prstTxWarp>
          </a:bodyPr>
          <a:lstStyle/>
          <a:p>
            <a:pPr algn="ctr" defTabSz="101562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6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6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4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2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320" y="1753223"/>
            <a:ext cx="5563813" cy="55020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5138877" y="8031216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1595" tIns="50797" rIns="101595" bIns="50797" numCol="1" rtlCol="0" anchor="ctr" anchorCtr="0" compatLnSpc="1">
            <a:prstTxWarp prst="textNoShape">
              <a:avLst/>
            </a:prstTxWarp>
          </a:bodyPr>
          <a:lstStyle/>
          <a:p>
            <a:pPr algn="ctr" defTabSz="1015655"/>
            <a:r>
              <a:rPr lang="en-US" sz="27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3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644153" y="2496328"/>
            <a:ext cx="10972800" cy="1337550"/>
          </a:xfrm>
        </p:spPr>
        <p:txBody>
          <a:bodyPr wrap="square" lIns="91415" tIns="91415" rIns="91415" bIns="91415" anchor="ctr" anchorCtr="0">
            <a:noAutofit/>
          </a:bodyPr>
          <a:lstStyle>
            <a:lvl1pPr algn="ctr">
              <a:lnSpc>
                <a:spcPct val="90000"/>
              </a:lnSpc>
              <a:defRPr sz="48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644153" y="3451143"/>
            <a:ext cx="10972800" cy="560788"/>
          </a:xfrm>
        </p:spPr>
        <p:txBody>
          <a:bodyPr wrap="square" lIns="91415" tIns="91415" rIns="91415" bIns="91415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700">
                <a:solidFill>
                  <a:srgbClr val="435464"/>
                </a:solidFill>
              </a:defRPr>
            </a:lvl1pPr>
            <a:lvl2pPr marL="609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5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7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7" y="609600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2" tIns="121882" rIns="121882" bIns="1218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7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2" tIns="121882" rIns="121882" bIns="121882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4" marR="0" lvl="2" indent="-112861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49" marR="0" lvl="3" indent="-13543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2" marR="0" lvl="4" indent="-135434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15" marR="0" lvl="5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169" marR="0" lvl="6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24" marR="0" lvl="7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079" marR="0" lvl="8" indent="-13543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863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6" y="609603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6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8773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7" indent="-308937" algn="l" defTabSz="1218773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35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408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56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83" indent="-380996" algn="l" defTabSz="1218773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626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015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402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790" indent="-304694" algn="l" defTabSz="1218773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86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73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2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49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933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321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711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096" algn="l" defTabSz="1218773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7" y="609604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7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8377168"/>
            <a:ext cx="1341518" cy="47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71" r:id="rId2"/>
    <p:sldLayoutId id="2147484172" r:id="rId3"/>
    <p:sldLayoutId id="2147484173" r:id="rId4"/>
    <p:sldLayoutId id="2147484174" r:id="rId5"/>
    <p:sldLayoutId id="2147484175" r:id="rId6"/>
    <p:sldLayoutId id="2147484176" r:id="rId7"/>
    <p:sldLayoutId id="2147484177" r:id="rId8"/>
    <p:sldLayoutId id="2147484178" r:id="rId9"/>
    <p:sldLayoutId id="2147484179" r:id="rId10"/>
    <p:sldLayoutId id="2147484180" r:id="rId11"/>
    <p:sldLayoutId id="2147484181" r:id="rId12"/>
    <p:sldLayoutId id="2147484182" r:id="rId13"/>
    <p:sldLayoutId id="2147484183" r:id="rId14"/>
    <p:sldLayoutId id="214748418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218761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4" indent="-308934" algn="l" defTabSz="1218761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29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398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43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69" indent="-380992" algn="l" defTabSz="1218761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592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76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357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738" indent="-304691" algn="l" defTabSz="1218761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79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61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44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25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903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85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68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047" algn="l" defTabSz="1218761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77338" y="609605"/>
            <a:ext cx="14901333" cy="6771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77338" y="1856200"/>
            <a:ext cx="14901333" cy="5740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8" y="8452108"/>
            <a:ext cx="1341518" cy="3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  <p:sldLayoutId id="2147484197" r:id="rId12"/>
    <p:sldLayoutId id="2147484198" r:id="rId13"/>
    <p:sldLayoutId id="214748419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218749" rtl="0" eaLnBrk="1" latinLnBrk="0" hangingPunct="1">
        <a:lnSpc>
          <a:spcPct val="90000"/>
        </a:lnSpc>
        <a:spcBef>
          <a:spcPct val="0"/>
        </a:spcBef>
        <a:buNone/>
        <a:defRPr lang="en-US" sz="48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308931" indent="-308931" algn="l" defTabSz="1218749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Char char="•"/>
        <a:defRPr sz="32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89922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7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990388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3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221031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449554" indent="-380988" algn="l" defTabSz="1218749" rtl="0" eaLnBrk="1" latinLnBrk="0" hangingPunct="1">
        <a:lnSpc>
          <a:spcPct val="100000"/>
        </a:lnSpc>
        <a:spcBef>
          <a:spcPts val="80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351559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0936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311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686" indent="-304688" algn="l" defTabSz="1218749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609373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749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26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501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873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249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625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874998" algn="l" defTabSz="1218749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26.xml"/><Relationship Id="rId2" Type="http://schemas.openxmlformats.org/officeDocument/2006/relationships/hyperlink" Target="http://inspec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 err="1"/>
              <a:t>InSpec</a:t>
            </a:r>
            <a:r>
              <a:rPr lang="en-US" sz="2600" dirty="0"/>
              <a:t> Website, includes tutorials and docs - </a:t>
            </a:r>
            <a:r>
              <a:rPr lang="en-US" sz="2600" dirty="0">
                <a:hlinkClick r:id="rId2"/>
              </a:rPr>
              <a:t>http://inspec.io/</a:t>
            </a:r>
            <a:endParaRPr lang="en-US" sz="2600" dirty="0"/>
          </a:p>
          <a:p>
            <a:r>
              <a:rPr lang="en-US" sz="2600" dirty="0"/>
              <a:t>#</a:t>
            </a:r>
            <a:r>
              <a:rPr lang="en-US" sz="2600" dirty="0" err="1"/>
              <a:t>inspec</a:t>
            </a:r>
            <a:r>
              <a:rPr lang="en-US" sz="2600" dirty="0"/>
              <a:t> channel of the Chef Community Slack - </a:t>
            </a:r>
            <a:r>
              <a:rPr lang="en-US" sz="2600" dirty="0">
                <a:hlinkClick r:id="rId3"/>
              </a:rPr>
              <a:t>http://community-slack.chef.io/</a:t>
            </a:r>
            <a:endParaRPr lang="en-US" sz="2600" dirty="0"/>
          </a:p>
          <a:p>
            <a:r>
              <a:rPr lang="en-US" sz="2600" dirty="0" err="1"/>
              <a:t>InSpec</a:t>
            </a:r>
            <a:r>
              <a:rPr lang="en-US" sz="2600" dirty="0"/>
              <a:t> category of the Chef Mailing List - </a:t>
            </a:r>
            <a:r>
              <a:rPr lang="en-US" sz="2600" dirty="0">
                <a:hlinkClick r:id="rId4"/>
              </a:rPr>
              <a:t>https://discourse.chef.io/c/inspec</a:t>
            </a:r>
            <a:r>
              <a:rPr lang="en-US" sz="2600" dirty="0"/>
              <a:t> </a:t>
            </a:r>
          </a:p>
          <a:p>
            <a:r>
              <a:rPr lang="en-US" sz="2600" dirty="0"/>
              <a:t>Compliance Profiles on the Supermarket - </a:t>
            </a:r>
            <a:r>
              <a:rPr lang="en-US" sz="2600" dirty="0">
                <a:hlinkClick r:id="rId5"/>
              </a:rPr>
              <a:t>https://supermarket.chef.io/tools?type=compliance_profile</a:t>
            </a:r>
            <a:r>
              <a:rPr lang="en-US" sz="2600" dirty="0"/>
              <a:t> </a:t>
            </a:r>
          </a:p>
          <a:p>
            <a:r>
              <a:rPr lang="en-US" sz="2600" dirty="0"/>
              <a:t>Open Source Project - </a:t>
            </a:r>
            <a:r>
              <a:rPr lang="en-US" sz="2600" dirty="0">
                <a:hlinkClick r:id="rId6"/>
              </a:rPr>
              <a:t>https://github.com/chef/inspec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13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111" y="5051477"/>
            <a:ext cx="16256002" cy="40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34177" y="5998669"/>
            <a:ext cx="3640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9434178"/>
            <a:ext cx="16256000" cy="4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62522" tIns="162522" rIns="162522" bIns="162522" anchor="ctr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226" y="0"/>
            <a:ext cx="16253777" cy="50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90487" y="8502311"/>
            <a:ext cx="15275333" cy="4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1015970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860" y="873805"/>
            <a:ext cx="8776502" cy="32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62489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538626" y="5998669"/>
            <a:ext cx="3007999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363115" y="5344533"/>
            <a:ext cx="3741332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8467156" y="5998669"/>
            <a:ext cx="3146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8290359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2382784" y="5998669"/>
            <a:ext cx="3008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4" indent="-352764" defTabSz="101597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2154400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2" tIns="162522" rIns="162522" bIns="162522" anchor="t" anchorCtr="0">
            <a:noAutofit/>
          </a:bodyPr>
          <a:lstStyle/>
          <a:p>
            <a:pPr defTabSz="101597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306536725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24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191" indent="-457191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local machine</a:t>
            </a:r>
          </a:p>
          <a:p>
            <a:pPr marL="457191" indent="-457191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remote machine</a:t>
            </a:r>
          </a:p>
          <a:p>
            <a:pPr marL="457191" indent="-457191">
              <a:buFont typeface="Wingdings" charset="2"/>
              <a:buChar char="ü"/>
            </a:pPr>
            <a:r>
              <a:rPr lang="en-US" dirty="0"/>
              <a:t>Generate an </a:t>
            </a:r>
            <a:r>
              <a:rPr lang="en-US" dirty="0" err="1"/>
              <a:t>InSpec</a:t>
            </a:r>
            <a:r>
              <a:rPr lang="en-US" dirty="0"/>
              <a:t> profile</a:t>
            </a:r>
          </a:p>
          <a:p>
            <a:pPr marL="457191" indent="-457191">
              <a:buFont typeface="Wingdings" charset="2"/>
              <a:buChar char="ü"/>
            </a:pPr>
            <a:r>
              <a:rPr lang="en-US" dirty="0"/>
              <a:t>Add </a:t>
            </a:r>
            <a:r>
              <a:rPr lang="en-US" dirty="0" err="1"/>
              <a:t>InSpec</a:t>
            </a:r>
            <a:r>
              <a:rPr lang="en-US" dirty="0"/>
              <a:t>-based integration test to a Chef cookbook</a:t>
            </a:r>
          </a:p>
          <a:p>
            <a:pPr marL="457191" indent="-457191">
              <a:buFont typeface="Wingdings" charset="2"/>
              <a:buChar char="ü"/>
            </a:pPr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-based integrations tests during Chef cookbook development</a:t>
            </a:r>
          </a:p>
          <a:p>
            <a:pPr marL="457191" indent="-457191">
              <a:buFont typeface="Wingdings" charset="2"/>
              <a:buChar char="ü"/>
            </a:pPr>
            <a:r>
              <a:rPr lang="en-US" dirty="0"/>
              <a:t>List additional resources and places to look for support with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3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Template-FW</Template>
  <TotalTime>1917</TotalTime>
  <Words>217</Words>
  <Application>Microsoft Macintosh PowerPoint</Application>
  <PresentationFormat>Custom</PresentationFormat>
  <Paragraphs>40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Chef2016full</vt:lpstr>
      <vt:lpstr>1_Chef2015v2</vt:lpstr>
      <vt:lpstr>2_Chef2015v2</vt:lpstr>
      <vt:lpstr>Further Resources</vt:lpstr>
      <vt:lpstr>Community Resources</vt:lpstr>
      <vt:lpstr>PowerPoint Presentation</vt:lpstr>
      <vt:lpstr>PowerPoint Presentation</vt:lpstr>
      <vt:lpstr>Objectives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Nathen Harvey</cp:lastModifiedBy>
  <cp:revision>277</cp:revision>
  <cp:lastPrinted>2017-01-25T22:54:33Z</cp:lastPrinted>
  <dcterms:created xsi:type="dcterms:W3CDTF">2015-11-10T15:58:30Z</dcterms:created>
  <dcterms:modified xsi:type="dcterms:W3CDTF">2017-03-12T12:36:04Z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